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Roboto Mono"/>
      <p:regular r:id="rId20"/>
      <p:bold r:id="rId21"/>
      <p:italic r:id="rId22"/>
      <p:boldItalic r:id="rId23"/>
    </p:embeddedFont>
    <p:embeddedFont>
      <p:font typeface="Alfa Slab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22" Type="http://schemas.openxmlformats.org/officeDocument/2006/relationships/font" Target="fonts/RobotoMono-italic.fntdata"/><Relationship Id="rId10" Type="http://schemas.openxmlformats.org/officeDocument/2006/relationships/slide" Target="slides/slide5.xml"/><Relationship Id="rId21" Type="http://schemas.openxmlformats.org/officeDocument/2006/relationships/font" Target="fonts/RobotoMono-bold.fntdata"/><Relationship Id="rId13" Type="http://schemas.openxmlformats.org/officeDocument/2006/relationships/slide" Target="slides/slide8.xml"/><Relationship Id="rId24" Type="http://schemas.openxmlformats.org/officeDocument/2006/relationships/font" Target="fonts/AlfaSlabOne-regular.fntdata"/><Relationship Id="rId12" Type="http://schemas.openxmlformats.org/officeDocument/2006/relationships/slide" Target="slides/slide7.xml"/><Relationship Id="rId23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6c8824f33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6c8824f3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f10f50819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f10f50819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f10f50819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f10f50819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f10f50819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f10f50819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6dddc0fb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6dddc0fb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6dddc0fb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6dddc0fb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10f50819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10f50819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10f50819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10f50819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26dddc0f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26dddc0f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document/d/1rLCI3sySslyZXyZkx5r3c8J1RYBHgYoulyUu-KybLDw/edit?tab=t.0#heading=h.47h6tzdi5d55" TargetMode="External"/><Relationship Id="rId4" Type="http://schemas.openxmlformats.org/officeDocument/2006/relationships/hyperlink" Target="https://docs.google.com/document/d/1rLCI3sySslyZXyZkx5r3c8J1RYBHgYoulyUu-KybLDw/edit?tab=t.0#heading=h.47h6tzdi5d55" TargetMode="External"/><Relationship Id="rId10" Type="http://schemas.openxmlformats.org/officeDocument/2006/relationships/image" Target="../media/image9.png"/><Relationship Id="rId9" Type="http://schemas.openxmlformats.org/officeDocument/2006/relationships/hyperlink" Target="https://lists.w3.org/Archives/Public/public-rumcg/" TargetMode="External"/><Relationship Id="rId5" Type="http://schemas.openxmlformats.org/officeDocument/2006/relationships/hyperlink" Target="https://bit.ly/rumcg-agenda" TargetMode="External"/><Relationship Id="rId6" Type="http://schemas.openxmlformats.org/officeDocument/2006/relationships/hyperlink" Target="http://meet.google.com/oot-jtju-qkn" TargetMode="External"/><Relationship Id="rId7" Type="http://schemas.openxmlformats.org/officeDocument/2006/relationships/hyperlink" Target="https://groups.google.com/g/rumcg-participants" TargetMode="External"/><Relationship Id="rId8" Type="http://schemas.openxmlformats.org/officeDocument/2006/relationships/hyperlink" Target="https://join.slack.com/t/webperformance/shared_invite/zt-2tfv0xswx-ScO5G8CjsWCajTvfXigo~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920076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RUM Community Group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489924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2025-01-17 Edition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2nd Wed or Friday of each month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Wed February 12th @ 10am 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Fri February 14th @ 10am EST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Topic: Google + RUM Sync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Homework: ???</a:t>
            </a:r>
            <a:endParaRPr/>
          </a:p>
        </p:txBody>
      </p:sp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Meeting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Greetings from the Chairs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Welcome everyone to the group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+ a quick round of intros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Logistics (where and how to communicate)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Goals and Meeting Topics for 2025</a:t>
            </a:r>
            <a:endParaRPr sz="2600"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Greetings from Chairs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257175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300" y="1207625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2700" y="1207625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 of Chairs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Plan meetings and agenda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+ with input from everyone here!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Facilitate meetings + discussions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Build consensus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Communicate externally</a:t>
            </a:r>
            <a:br>
              <a:rPr lang="en" sz="2600"/>
            </a:b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 u="sng"/>
              <a:t>Not</a:t>
            </a:r>
            <a:r>
              <a:rPr lang="en" sz="2600"/>
              <a:t> arbitrators of what's important</a:t>
            </a:r>
            <a:endParaRPr sz="2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of RUM CG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850" y="2428985"/>
            <a:ext cx="2180300" cy="9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0505" y="1748540"/>
            <a:ext cx="1516850" cy="6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170125"/>
            <a:ext cx="1108925" cy="1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5150" y="321300"/>
            <a:ext cx="1108925" cy="1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177525"/>
            <a:ext cx="1451589" cy="9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33933" y="4271700"/>
            <a:ext cx="1310070" cy="87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7"/>
          <p:cNvCxnSpPr>
            <a:stCxn id="85" idx="3"/>
            <a:endCxn id="83" idx="1"/>
          </p:cNvCxnSpPr>
          <p:nvPr/>
        </p:nvCxnSpPr>
        <p:spPr>
          <a:xfrm>
            <a:off x="1261325" y="1922125"/>
            <a:ext cx="2220600" cy="9897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7"/>
          <p:cNvCxnSpPr>
            <a:stCxn id="87" idx="3"/>
            <a:endCxn id="83" idx="1"/>
          </p:cNvCxnSpPr>
          <p:nvPr/>
        </p:nvCxnSpPr>
        <p:spPr>
          <a:xfrm flipH="1" rot="10800000">
            <a:off x="1451589" y="2912113"/>
            <a:ext cx="2030400" cy="17484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7"/>
          <p:cNvCxnSpPr>
            <a:stCxn id="83" idx="3"/>
            <a:endCxn id="88" idx="1"/>
          </p:cNvCxnSpPr>
          <p:nvPr/>
        </p:nvCxnSpPr>
        <p:spPr>
          <a:xfrm>
            <a:off x="5662150" y="2911973"/>
            <a:ext cx="2171700" cy="17955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7"/>
          <p:cNvCxnSpPr>
            <a:stCxn id="83" idx="3"/>
            <a:endCxn id="86" idx="1"/>
          </p:cNvCxnSpPr>
          <p:nvPr/>
        </p:nvCxnSpPr>
        <p:spPr>
          <a:xfrm flipH="1" rot="10800000">
            <a:off x="5662150" y="1073273"/>
            <a:ext cx="2373000" cy="18387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7"/>
          <p:cNvSpPr txBox="1"/>
          <p:nvPr/>
        </p:nvSpPr>
        <p:spPr>
          <a:xfrm>
            <a:off x="1320225" y="1300600"/>
            <a:ext cx="21300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"We're changing X"</a:t>
            </a:r>
            <a:b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"Heads-up for Y"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"New experimentation with Z"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1639500" y="4421575"/>
            <a:ext cx="26697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"What are your use cases for X?"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"How often does Y affect you?"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"Would Z solve your problem?"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5334100" y="1170125"/>
            <a:ext cx="28278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"Please implement X"</a:t>
            </a:r>
            <a:b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"We're having a problem with Y"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"Can we get traction on Z?"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4964075" y="4421575"/>
            <a:ext cx="29193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"Solving this problem would help"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"Here are the most important </a:t>
            </a: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things</a:t>
            </a: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to us"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"We'd like to propose X"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3709850" y="3436377"/>
            <a:ext cx="1501050" cy="930339"/>
          </a:xfrm>
          <a:custGeom>
            <a:rect b="b" l="l" r="r" t="t"/>
            <a:pathLst>
              <a:path extrusionOk="0" h="28841" w="60042">
                <a:moveTo>
                  <a:pt x="11212" y="556"/>
                </a:moveTo>
                <a:cubicBezTo>
                  <a:pt x="10950" y="883"/>
                  <a:pt x="11473" y="0"/>
                  <a:pt x="9641" y="2519"/>
                </a:cubicBezTo>
                <a:cubicBezTo>
                  <a:pt x="7809" y="5038"/>
                  <a:pt x="-1320" y="11549"/>
                  <a:pt x="218" y="15672"/>
                </a:cubicBezTo>
                <a:cubicBezTo>
                  <a:pt x="1756" y="19795"/>
                  <a:pt x="9903" y="25357"/>
                  <a:pt x="18868" y="27255"/>
                </a:cubicBezTo>
                <a:cubicBezTo>
                  <a:pt x="27833" y="29153"/>
                  <a:pt x="47236" y="29610"/>
                  <a:pt x="54009" y="27058"/>
                </a:cubicBezTo>
                <a:cubicBezTo>
                  <a:pt x="60782" y="24506"/>
                  <a:pt x="60487" y="16163"/>
                  <a:pt x="59505" y="11942"/>
                </a:cubicBezTo>
                <a:cubicBezTo>
                  <a:pt x="58523" y="7721"/>
                  <a:pt x="50017" y="3435"/>
                  <a:pt x="48119" y="1734"/>
                </a:cubicBezTo>
              </a:path>
            </a:pathLst>
          </a:cu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98" name="Google Shape;98;p17"/>
          <p:cNvSpPr txBox="1"/>
          <p:nvPr/>
        </p:nvSpPr>
        <p:spPr>
          <a:xfrm>
            <a:off x="3966525" y="3568925"/>
            <a:ext cx="108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discuss +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help each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other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7670350" y="2571750"/>
            <a:ext cx="14214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CDNs</a:t>
            </a:r>
            <a:endParaRPr b="1"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Third-Parties (3Ps)</a:t>
            </a:r>
            <a:endParaRPr b="1"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0" name="Google Shape;100;p17"/>
          <p:cNvCxnSpPr>
            <a:stCxn id="83" idx="3"/>
            <a:endCxn id="99" idx="1"/>
          </p:cNvCxnSpPr>
          <p:nvPr/>
        </p:nvCxnSpPr>
        <p:spPr>
          <a:xfrm>
            <a:off x="5662150" y="2911973"/>
            <a:ext cx="2008200" cy="207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17"/>
          <p:cNvSpPr txBox="1"/>
          <p:nvPr/>
        </p:nvSpPr>
        <p:spPr>
          <a:xfrm>
            <a:off x="6319900" y="2571750"/>
            <a:ext cx="18420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"Please start or stop X"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/ Intros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Brief introduction: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‘Who are you?’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‘Where ya from?’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‘What would you say you do here?’</a:t>
            </a:r>
            <a:endParaRPr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n">
                <a:solidFill>
                  <a:schemeClr val="accent1"/>
                </a:solidFill>
              </a:rPr>
              <a:t>When should we meet and how often? (Poll)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Daily? </a:t>
            </a:r>
            <a:r>
              <a:rPr b="1" lang="en">
                <a:solidFill>
                  <a:schemeClr val="accent1"/>
                </a:solidFill>
              </a:rPr>
              <a:t>Monthly</a:t>
            </a:r>
            <a:r>
              <a:rPr lang="en">
                <a:solidFill>
                  <a:schemeClr val="accent1"/>
                </a:solidFill>
              </a:rPr>
              <a:t>?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30-</a:t>
            </a:r>
            <a:r>
              <a:rPr b="1" lang="en">
                <a:solidFill>
                  <a:schemeClr val="accent1"/>
                </a:solidFill>
              </a:rPr>
              <a:t>60m</a:t>
            </a:r>
            <a:r>
              <a:rPr lang="en">
                <a:solidFill>
                  <a:schemeClr val="accent1"/>
                </a:solidFill>
              </a:rPr>
              <a:t>?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Wednesday or Friday?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~10am EST</a:t>
            </a:r>
            <a:br>
              <a:rPr lang="en">
                <a:solidFill>
                  <a:schemeClr val="accent1"/>
                </a:solidFill>
              </a:rPr>
            </a:b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Age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nda Document</a:t>
            </a:r>
            <a:endParaRPr>
              <a:solidFill>
                <a:schemeClr val="accent5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</a:pPr>
            <a:r>
              <a:rPr lang="en">
                <a:solidFill>
                  <a:schemeClr val="accent5"/>
                </a:solidFill>
              </a:rPr>
              <a:t>(</a:t>
            </a: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bit.ly/rumcg-agenda</a:t>
            </a:r>
            <a:r>
              <a:rPr lang="en">
                <a:solidFill>
                  <a:schemeClr val="accent5"/>
                </a:solidFill>
              </a:rPr>
              <a:t>)</a:t>
            </a:r>
            <a:br>
              <a:rPr lang="en">
                <a:solidFill>
                  <a:schemeClr val="accent5"/>
                </a:solidFill>
              </a:rPr>
            </a:br>
            <a:endParaRPr>
              <a:solidFill>
                <a:schemeClr val="accent5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Meet for Meetings</a:t>
            </a:r>
            <a:endParaRPr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invites</a:t>
            </a:r>
            <a:r>
              <a:rPr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Chat on Web Performance Slack </a:t>
            </a:r>
            <a:r>
              <a:rPr lang="en" sz="1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#w3c-rum-community-group</a:t>
            </a:r>
            <a:endParaRPr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</a:pPr>
            <a:r>
              <a:rPr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invites</a:t>
            </a:r>
            <a:r>
              <a:rPr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br>
              <a:rPr lang="en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public-rumcg@w3.org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Logistics</a:t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46025" y="1017725"/>
            <a:ext cx="3621775" cy="146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/ Meeting Topics (Ideas)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do we want to work on together?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Tracking progress/positions by browser vendors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Feature funding for browsers (i.e. getting stuff done in webkit)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Header adoption (TAO, Server-timing)</a:t>
            </a:r>
            <a:br>
              <a:rPr lang="en"/>
            </a:b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Browser vendor presentations/Q&amp;A</a:t>
            </a:r>
            <a:br>
              <a:rPr lang="en"/>
            </a:b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Collective outreach to move the needle on performance (i.e. 3rd Parties, CDNs)</a:t>
            </a:r>
            <a:br>
              <a:rPr lang="en"/>
            </a:b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Engaging with AdBlockers &amp; Tracking protection (CMPs?)</a:t>
            </a:r>
            <a:br>
              <a:rPr lang="en"/>
            </a:b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Top tracking issues (e.g. in Github)</a:t>
            </a:r>
            <a:br>
              <a:rPr lang="en"/>
            </a:b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else????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Barry's Bytes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Cross-origin LCP render time will no longer be gated on Timing-Allow-Origin.</a:t>
            </a:r>
            <a:r>
              <a:rPr lang="en"/>
              <a:t> Sites may notice a change in their LCP in RUM. Note CrUX not affected as always measured this properly, and TAO still required for Firefox and older Chromes.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responseStart is changing back thereby changing TTFB for sites using Early Hints to be the finalResponseHeadersStart</a:t>
            </a:r>
            <a:r>
              <a:rPr lang="en"/>
              <a:t>. Note CrUX unaffected as never changed definition.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5 minute prefetch heuristic has been removed for cache-control:</a:t>
            </a:r>
            <a:r>
              <a:rPr lang="en"/>
              <a:t> no-store or max-age: 0. You now MUST use cache-control header if you want to use prefetch (note speculation rules has an exception as it has a different 5 minute rule). Sites may notice prefetch is used less.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Other small updates.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8775" y="4087975"/>
            <a:ext cx="964150" cy="9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4200" y="4087975"/>
            <a:ext cx="964150" cy="9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3251" y="4087976"/>
            <a:ext cx="964150" cy="96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